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ppt/media/image5.jpg" ContentType="image/png"/>
  <Override PartName="/ppt/media/image6.jpg" ContentType="image/png"/>
  <Override PartName="/ppt/media/image10.jpg" ContentType="image/png"/>
  <Override PartName="/ppt/media/image11.jpg" ContentType="image/png"/>
  <Override PartName="/ppt/media/image12.jpg" ContentType="image/png"/>
  <Override PartName="/ppt/media/image13.jpg" ContentType="image/png"/>
  <Override PartName="/ppt/media/image14.jpg" ContentType="image/png"/>
  <Override PartName="/ppt/media/image16.jpg" ContentType="image/png"/>
  <Override PartName="/ppt/media/image19.jpg" ContentType="image/png"/>
  <Override PartName="/ppt/comments/comment1.xml" ContentType="application/vnd.openxmlformats-officedocument.presentationml.comments+xml"/>
  <Override PartName="/ppt/media/image20.jpg" ContentType="image/png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media/image26.jpg" ContentType="image/png"/>
  <Override PartName="/ppt/media/image27.jpg" ContentType="image/png"/>
  <Override PartName="/ppt/media/image31.jpg" ContentType="image/png"/>
  <Override PartName="/ppt/media/image32.jpg" ContentType="image/png"/>
  <Override PartName="/ppt/media/image33.jpg" ContentType="image/png"/>
  <Override PartName="/ppt/media/image34.jpg" ContentType="image/png"/>
  <Override PartName="/ppt/media/image35.jpg" ContentType="image/png"/>
  <Override PartName="/ppt/media/image3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09" r:id="rId2"/>
    <p:sldId id="310" r:id="rId3"/>
    <p:sldId id="336" r:id="rId4"/>
    <p:sldId id="339" r:id="rId5"/>
    <p:sldId id="347" r:id="rId6"/>
    <p:sldId id="340" r:id="rId7"/>
    <p:sldId id="343" r:id="rId8"/>
    <p:sldId id="344" r:id="rId9"/>
    <p:sldId id="345" r:id="rId10"/>
    <p:sldId id="342" r:id="rId11"/>
    <p:sldId id="338" r:id="rId12"/>
    <p:sldId id="346" r:id="rId13"/>
    <p:sldId id="341" r:id="rId14"/>
    <p:sldId id="337" r:id="rId15"/>
    <p:sldId id="32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지선" initials="최지" lastIdx="2" clrIdx="0">
    <p:extLst>
      <p:ext uri="{19B8F6BF-5375-455C-9EA6-DF929625EA0E}">
        <p15:presenceInfo xmlns:p15="http://schemas.microsoft.com/office/powerpoint/2012/main" userId="705ab2fd2f88d5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75"/>
    <a:srgbClr val="010258"/>
    <a:srgbClr val="01026D"/>
    <a:srgbClr val="0065B9"/>
    <a:srgbClr val="0CB9E8"/>
    <a:srgbClr val="FCB670"/>
    <a:srgbClr val="FDCC9B"/>
    <a:srgbClr val="010276"/>
    <a:srgbClr val="010242"/>
    <a:srgbClr val="3B7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4T15:56:06.423" idx="2">
    <p:pos x="10" y="10"/>
    <p:text>이미지를 흑백화 – 얼굴 영역 인식 – 인식된 영역으로 크롭 – 크기 정규화 – 이미지 라벨링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C62DE-B43D-42D5-AE02-E3482A76EF2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E2FDC-E03D-4C99-9EAE-09C403FC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5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9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6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3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7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9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5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9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8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4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43636" y="3078151"/>
            <a:ext cx="3704725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표정인식 프로그램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1"/>
                </a:solidFill>
              </a:rPr>
              <a:t>AI.psy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9052372" y="4592271"/>
            <a:ext cx="3174267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</a:rPr>
              <a:t>심리학과 </a:t>
            </a:r>
            <a:r>
              <a:rPr lang="en-US" altLang="ko-KR" sz="1700" dirty="0">
                <a:solidFill>
                  <a:schemeClr val="bg1"/>
                </a:solidFill>
              </a:rPr>
              <a:t>2015011022 </a:t>
            </a:r>
            <a:r>
              <a:rPr lang="ko-KR" altLang="en-US" sz="1700" dirty="0">
                <a:solidFill>
                  <a:schemeClr val="bg1"/>
                </a:solidFill>
              </a:rPr>
              <a:t>이명섭</a:t>
            </a:r>
            <a:endParaRPr lang="en-US" altLang="ko-KR" sz="1700" dirty="0">
              <a:solidFill>
                <a:schemeClr val="bg1"/>
              </a:solidFill>
            </a:endParaRPr>
          </a:p>
          <a:p>
            <a:r>
              <a:rPr lang="ko-KR" altLang="en-US" sz="1700" dirty="0">
                <a:solidFill>
                  <a:schemeClr val="bg1"/>
                </a:solidFill>
              </a:rPr>
              <a:t>심리학과 </a:t>
            </a:r>
            <a:r>
              <a:rPr lang="en-US" altLang="ko-KR" sz="1700" dirty="0">
                <a:solidFill>
                  <a:schemeClr val="bg1"/>
                </a:solidFill>
              </a:rPr>
              <a:t>2016011027 </a:t>
            </a:r>
            <a:r>
              <a:rPr lang="ko-KR" altLang="en-US" sz="1700" dirty="0">
                <a:solidFill>
                  <a:schemeClr val="bg1"/>
                </a:solidFill>
              </a:rPr>
              <a:t>이지수</a:t>
            </a:r>
            <a:endParaRPr lang="en-US" altLang="ko-KR" sz="1700" dirty="0">
              <a:solidFill>
                <a:schemeClr val="bg1"/>
              </a:solidFill>
            </a:endParaRPr>
          </a:p>
          <a:p>
            <a:r>
              <a:rPr lang="ko-KR" altLang="en-US" sz="1700" dirty="0">
                <a:solidFill>
                  <a:schemeClr val="bg1"/>
                </a:solidFill>
              </a:rPr>
              <a:t>심리학과 </a:t>
            </a:r>
            <a:r>
              <a:rPr lang="en-US" altLang="ko-KR" sz="1700" dirty="0">
                <a:solidFill>
                  <a:schemeClr val="bg1"/>
                </a:solidFill>
              </a:rPr>
              <a:t>2017011008 </a:t>
            </a:r>
            <a:r>
              <a:rPr lang="ko-KR" altLang="en-US" sz="1700" dirty="0">
                <a:solidFill>
                  <a:schemeClr val="bg1"/>
                </a:solidFill>
              </a:rPr>
              <a:t>최지선</a:t>
            </a:r>
            <a:r>
              <a:rPr lang="en-US" altLang="ko-KR" sz="1700" dirty="0">
                <a:solidFill>
                  <a:schemeClr val="bg1"/>
                </a:solidFill>
              </a:rPr>
              <a:t> </a:t>
            </a:r>
            <a:endParaRPr lang="ko-KR" altLang="en-US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23FFB-B8B2-43BC-83B5-A729046AD205}"/>
              </a:ext>
            </a:extLst>
          </p:cNvPr>
          <p:cNvSpPr txBox="1"/>
          <p:nvPr/>
        </p:nvSpPr>
        <p:spPr>
          <a:xfrm>
            <a:off x="10141655" y="6391021"/>
            <a:ext cx="20849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</a:rPr>
              <a:t>담당 교수</a:t>
            </a:r>
            <a:r>
              <a:rPr lang="en-US" altLang="ko-KR" sz="1700" dirty="0">
                <a:solidFill>
                  <a:schemeClr val="bg1"/>
                </a:solidFill>
              </a:rPr>
              <a:t>: </a:t>
            </a:r>
            <a:r>
              <a:rPr lang="ko-KR" altLang="en-US" sz="1700" dirty="0" err="1">
                <a:solidFill>
                  <a:schemeClr val="bg1"/>
                </a:solidFill>
              </a:rPr>
              <a:t>황경순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3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03. </a:t>
            </a:r>
            <a:r>
              <a:rPr lang="ko-KR" altLang="en-US" sz="3200" b="1" dirty="0">
                <a:solidFill>
                  <a:schemeClr val="bg1"/>
                </a:solidFill>
              </a:rPr>
              <a:t>알고리즘 설명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33810"/>
            <a:ext cx="10515600" cy="4759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Step 4. </a:t>
            </a:r>
            <a:r>
              <a:rPr lang="ko-KR" altLang="en-US" sz="1800" dirty="0">
                <a:solidFill>
                  <a:schemeClr val="bg1"/>
                </a:solidFill>
              </a:rPr>
              <a:t>웹 캠을 통한 사용자 얼굴 인식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A7F454-3943-4882-93D5-66099A63B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63"/>
          <a:stretch/>
        </p:blipFill>
        <p:spPr>
          <a:xfrm>
            <a:off x="2128648" y="2746592"/>
            <a:ext cx="9427881" cy="1364816"/>
          </a:xfrm>
          <a:prstGeom prst="rect">
            <a:avLst/>
          </a:prstGeom>
        </p:spPr>
      </p:pic>
      <p:pic>
        <p:nvPicPr>
          <p:cNvPr id="14" name="그림 13" descr="나이프이(가) 표시된 사진&#10;&#10;자동 생성된 설명">
            <a:extLst>
              <a:ext uri="{FF2B5EF4-FFF2-40B4-BE49-F238E27FC236}">
                <a16:creationId xmlns:a16="http://schemas.microsoft.com/office/drawing/2014/main" id="{AF1BF1C6-2071-46D5-851C-584792CA7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48" y="4529740"/>
            <a:ext cx="9427881" cy="1568612"/>
          </a:xfrm>
          <a:prstGeom prst="rect">
            <a:avLst/>
          </a:prstGeom>
        </p:spPr>
      </p:pic>
      <p:pic>
        <p:nvPicPr>
          <p:cNvPr id="17" name="그림 16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C2D2EC0C-9048-4FAD-8127-05ABBD9196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6"/>
          <a:stretch/>
        </p:blipFill>
        <p:spPr>
          <a:xfrm>
            <a:off x="1742906" y="2719387"/>
            <a:ext cx="9844717" cy="3281660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C3C82997-1943-436A-A1B4-23A436A5B4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3"/>
          <a:stretch/>
        </p:blipFill>
        <p:spPr>
          <a:xfrm>
            <a:off x="1742906" y="2719386"/>
            <a:ext cx="9844717" cy="32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5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얼굴 인식 시연 연상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pic>
        <p:nvPicPr>
          <p:cNvPr id="13" name="우리가 한데까지">
            <a:hlinkClick r:id="" action="ppaction://media"/>
            <a:extLst>
              <a:ext uri="{FF2B5EF4-FFF2-40B4-BE49-F238E27FC236}">
                <a16:creationId xmlns:a16="http://schemas.microsoft.com/office/drawing/2014/main" id="{EB8460DE-970F-4197-9EFB-C5760BD220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5089" y="1762038"/>
            <a:ext cx="9170686" cy="4932001"/>
          </a:xfrm>
        </p:spPr>
      </p:pic>
    </p:spTree>
    <p:extLst>
      <p:ext uri="{BB962C8B-B14F-4D97-AF65-F5344CB8AC3E}">
        <p14:creationId xmlns:p14="http://schemas.microsoft.com/office/powerpoint/2010/main" val="24812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9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그래픽 23" descr="말풍선">
            <a:extLst>
              <a:ext uri="{FF2B5EF4-FFF2-40B4-BE49-F238E27FC236}">
                <a16:creationId xmlns:a16="http://schemas.microsoft.com/office/drawing/2014/main" id="{5CE30D38-B1A8-4128-8449-E814730A53CE}"/>
              </a:ext>
            </a:extLst>
          </p:cNvPr>
          <p:cNvSpPr/>
          <p:nvPr/>
        </p:nvSpPr>
        <p:spPr>
          <a:xfrm>
            <a:off x="1987379" y="1480906"/>
            <a:ext cx="3317567" cy="3024841"/>
          </a:xfrm>
          <a:custGeom>
            <a:avLst/>
            <a:gdLst>
              <a:gd name="connsiteX0" fmla="*/ 3151689 w 3317567"/>
              <a:gd name="connsiteY0" fmla="*/ 0 h 3024841"/>
              <a:gd name="connsiteX1" fmla="*/ 165878 w 3317567"/>
              <a:gd name="connsiteY1" fmla="*/ 0 h 3024841"/>
              <a:gd name="connsiteX2" fmla="*/ 0 w 3317567"/>
              <a:gd name="connsiteY2" fmla="*/ 165878 h 3024841"/>
              <a:gd name="connsiteX3" fmla="*/ 0 w 3317567"/>
              <a:gd name="connsiteY3" fmla="*/ 2180813 h 3024841"/>
              <a:gd name="connsiteX4" fmla="*/ 165878 w 3317567"/>
              <a:gd name="connsiteY4" fmla="*/ 2346691 h 3024841"/>
              <a:gd name="connsiteX5" fmla="*/ 1990541 w 3317567"/>
              <a:gd name="connsiteY5" fmla="*/ 2346691 h 3024841"/>
              <a:gd name="connsiteX6" fmla="*/ 2654054 w 3317567"/>
              <a:gd name="connsiteY6" fmla="*/ 3024841 h 3024841"/>
              <a:gd name="connsiteX7" fmla="*/ 2654054 w 3317567"/>
              <a:gd name="connsiteY7" fmla="*/ 2351570 h 3024841"/>
              <a:gd name="connsiteX8" fmla="*/ 3151689 w 3317567"/>
              <a:gd name="connsiteY8" fmla="*/ 2351570 h 3024841"/>
              <a:gd name="connsiteX9" fmla="*/ 3317568 w 3317567"/>
              <a:gd name="connsiteY9" fmla="*/ 2185692 h 3024841"/>
              <a:gd name="connsiteX10" fmla="*/ 3317568 w 3317567"/>
              <a:gd name="connsiteY10" fmla="*/ 170757 h 3024841"/>
              <a:gd name="connsiteX11" fmla="*/ 3151689 w 3317567"/>
              <a:gd name="connsiteY11" fmla="*/ 0 h 302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7567" h="3024841">
                <a:moveTo>
                  <a:pt x="3151689" y="0"/>
                </a:moveTo>
                <a:lnTo>
                  <a:pt x="165878" y="0"/>
                </a:lnTo>
                <a:cubicBezTo>
                  <a:pt x="73182" y="0"/>
                  <a:pt x="0" y="78060"/>
                  <a:pt x="0" y="165878"/>
                </a:cubicBezTo>
                <a:lnTo>
                  <a:pt x="0" y="2180813"/>
                </a:lnTo>
                <a:cubicBezTo>
                  <a:pt x="0" y="2273510"/>
                  <a:pt x="73182" y="2346691"/>
                  <a:pt x="165878" y="2346691"/>
                </a:cubicBezTo>
                <a:lnTo>
                  <a:pt x="1990541" y="2346691"/>
                </a:lnTo>
                <a:lnTo>
                  <a:pt x="2654054" y="3024841"/>
                </a:lnTo>
                <a:lnTo>
                  <a:pt x="2654054" y="2351570"/>
                </a:lnTo>
                <a:lnTo>
                  <a:pt x="3151689" y="2351570"/>
                </a:lnTo>
                <a:cubicBezTo>
                  <a:pt x="3244386" y="2351570"/>
                  <a:pt x="3317568" y="2273510"/>
                  <a:pt x="3317568" y="2185692"/>
                </a:cubicBezTo>
                <a:lnTo>
                  <a:pt x="3317568" y="170757"/>
                </a:lnTo>
                <a:cubicBezTo>
                  <a:pt x="3317568" y="78060"/>
                  <a:pt x="3244386" y="0"/>
                  <a:pt x="3151689" y="0"/>
                </a:cubicBezTo>
                <a:close/>
              </a:path>
            </a:pathLst>
          </a:custGeom>
          <a:solidFill>
            <a:schemeClr val="lt1"/>
          </a:solidFill>
          <a:ln w="21502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04. </a:t>
            </a:r>
            <a:r>
              <a:rPr lang="ko-KR" altLang="en-US" sz="3200" b="1" dirty="0">
                <a:solidFill>
                  <a:schemeClr val="bg1"/>
                </a:solidFill>
              </a:rPr>
              <a:t>문제점과 해결방법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33810"/>
            <a:ext cx="10515600" cy="4759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3" name="그래픽 12" descr="기어 헤드">
            <a:extLst>
              <a:ext uri="{FF2B5EF4-FFF2-40B4-BE49-F238E27FC236}">
                <a16:creationId xmlns:a16="http://schemas.microsoft.com/office/drawing/2014/main" id="{BD3F12DD-34FB-4FC3-B243-F1266F6A4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038" y="3786187"/>
            <a:ext cx="3055155" cy="30551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0476ED-EEC5-4EF2-974C-147A42E74666}"/>
              </a:ext>
            </a:extLst>
          </p:cNvPr>
          <p:cNvSpPr txBox="1"/>
          <p:nvPr/>
        </p:nvSpPr>
        <p:spPr>
          <a:xfrm>
            <a:off x="1952722" y="1616182"/>
            <a:ext cx="3371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구글 웹 브라우저의 이미지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제한 문제</a:t>
            </a:r>
            <a:endParaRPr lang="en-US" altLang="ko-KR" sz="2000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F4FC63BB-1E96-4F91-8624-81FBB9A9277E}"/>
              </a:ext>
            </a:extLst>
          </p:cNvPr>
          <p:cNvSpPr/>
          <p:nvPr/>
        </p:nvSpPr>
        <p:spPr>
          <a:xfrm>
            <a:off x="3461358" y="2341559"/>
            <a:ext cx="353961" cy="454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53E5F6-CCC0-4744-B406-DB57D177DBC0}"/>
              </a:ext>
            </a:extLst>
          </p:cNvPr>
          <p:cNvSpPr txBox="1"/>
          <p:nvPr/>
        </p:nvSpPr>
        <p:spPr>
          <a:xfrm>
            <a:off x="1979553" y="2929209"/>
            <a:ext cx="3317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Bing</a:t>
            </a:r>
            <a:r>
              <a:rPr lang="ko-KR" altLang="en-US" sz="2000" dirty="0"/>
              <a:t> 웹 브라우저를 이용해 대량의 이미지 수집 성공</a:t>
            </a:r>
          </a:p>
        </p:txBody>
      </p:sp>
      <p:sp>
        <p:nvSpPr>
          <p:cNvPr id="32" name="그래픽 38" descr="말풍선">
            <a:extLst>
              <a:ext uri="{FF2B5EF4-FFF2-40B4-BE49-F238E27FC236}">
                <a16:creationId xmlns:a16="http://schemas.microsoft.com/office/drawing/2014/main" id="{96FC46E0-E8AB-443D-A4AD-722DAA258BFC}"/>
              </a:ext>
            </a:extLst>
          </p:cNvPr>
          <p:cNvSpPr/>
          <p:nvPr/>
        </p:nvSpPr>
        <p:spPr>
          <a:xfrm>
            <a:off x="7809216" y="1450593"/>
            <a:ext cx="3462636" cy="3055155"/>
          </a:xfrm>
          <a:custGeom>
            <a:avLst/>
            <a:gdLst>
              <a:gd name="connsiteX0" fmla="*/ 3151689 w 3317567"/>
              <a:gd name="connsiteY0" fmla="*/ 0 h 3024841"/>
              <a:gd name="connsiteX1" fmla="*/ 165878 w 3317567"/>
              <a:gd name="connsiteY1" fmla="*/ 0 h 3024841"/>
              <a:gd name="connsiteX2" fmla="*/ 0 w 3317567"/>
              <a:gd name="connsiteY2" fmla="*/ 165878 h 3024841"/>
              <a:gd name="connsiteX3" fmla="*/ 0 w 3317567"/>
              <a:gd name="connsiteY3" fmla="*/ 2180813 h 3024841"/>
              <a:gd name="connsiteX4" fmla="*/ 165878 w 3317567"/>
              <a:gd name="connsiteY4" fmla="*/ 2346691 h 3024841"/>
              <a:gd name="connsiteX5" fmla="*/ 1990541 w 3317567"/>
              <a:gd name="connsiteY5" fmla="*/ 2346691 h 3024841"/>
              <a:gd name="connsiteX6" fmla="*/ 2654054 w 3317567"/>
              <a:gd name="connsiteY6" fmla="*/ 3024841 h 3024841"/>
              <a:gd name="connsiteX7" fmla="*/ 2654054 w 3317567"/>
              <a:gd name="connsiteY7" fmla="*/ 2351570 h 3024841"/>
              <a:gd name="connsiteX8" fmla="*/ 3151689 w 3317567"/>
              <a:gd name="connsiteY8" fmla="*/ 2351570 h 3024841"/>
              <a:gd name="connsiteX9" fmla="*/ 3317568 w 3317567"/>
              <a:gd name="connsiteY9" fmla="*/ 2185692 h 3024841"/>
              <a:gd name="connsiteX10" fmla="*/ 3317568 w 3317567"/>
              <a:gd name="connsiteY10" fmla="*/ 170757 h 3024841"/>
              <a:gd name="connsiteX11" fmla="*/ 3151689 w 3317567"/>
              <a:gd name="connsiteY11" fmla="*/ 0 h 3024841"/>
              <a:gd name="connsiteX0" fmla="*/ 3151689 w 3317568"/>
              <a:gd name="connsiteY0" fmla="*/ 0 h 2946183"/>
              <a:gd name="connsiteX1" fmla="*/ 165878 w 3317568"/>
              <a:gd name="connsiteY1" fmla="*/ 0 h 2946183"/>
              <a:gd name="connsiteX2" fmla="*/ 0 w 3317568"/>
              <a:gd name="connsiteY2" fmla="*/ 165878 h 2946183"/>
              <a:gd name="connsiteX3" fmla="*/ 0 w 3317568"/>
              <a:gd name="connsiteY3" fmla="*/ 2180813 h 2946183"/>
              <a:gd name="connsiteX4" fmla="*/ 165878 w 3317568"/>
              <a:gd name="connsiteY4" fmla="*/ 2346691 h 2946183"/>
              <a:gd name="connsiteX5" fmla="*/ 1990541 w 3317568"/>
              <a:gd name="connsiteY5" fmla="*/ 2346691 h 2946183"/>
              <a:gd name="connsiteX6" fmla="*/ 1602002 w 3317568"/>
              <a:gd name="connsiteY6" fmla="*/ 2946183 h 2946183"/>
              <a:gd name="connsiteX7" fmla="*/ 2654054 w 3317568"/>
              <a:gd name="connsiteY7" fmla="*/ 2351570 h 2946183"/>
              <a:gd name="connsiteX8" fmla="*/ 3151689 w 3317568"/>
              <a:gd name="connsiteY8" fmla="*/ 2351570 h 2946183"/>
              <a:gd name="connsiteX9" fmla="*/ 3317568 w 3317568"/>
              <a:gd name="connsiteY9" fmla="*/ 2185692 h 2946183"/>
              <a:gd name="connsiteX10" fmla="*/ 3317568 w 3317568"/>
              <a:gd name="connsiteY10" fmla="*/ 170757 h 2946183"/>
              <a:gd name="connsiteX11" fmla="*/ 3151689 w 3317568"/>
              <a:gd name="connsiteY11" fmla="*/ 0 h 2946183"/>
              <a:gd name="connsiteX0" fmla="*/ 3151689 w 3317568"/>
              <a:gd name="connsiteY0" fmla="*/ 0 h 2946183"/>
              <a:gd name="connsiteX1" fmla="*/ 165878 w 3317568"/>
              <a:gd name="connsiteY1" fmla="*/ 0 h 2946183"/>
              <a:gd name="connsiteX2" fmla="*/ 0 w 3317568"/>
              <a:gd name="connsiteY2" fmla="*/ 165878 h 2946183"/>
              <a:gd name="connsiteX3" fmla="*/ 0 w 3317568"/>
              <a:gd name="connsiteY3" fmla="*/ 2180813 h 2946183"/>
              <a:gd name="connsiteX4" fmla="*/ 165878 w 3317568"/>
              <a:gd name="connsiteY4" fmla="*/ 2346691 h 2946183"/>
              <a:gd name="connsiteX5" fmla="*/ 840167 w 3317568"/>
              <a:gd name="connsiteY5" fmla="*/ 2356524 h 2946183"/>
              <a:gd name="connsiteX6" fmla="*/ 1602002 w 3317568"/>
              <a:gd name="connsiteY6" fmla="*/ 2946183 h 2946183"/>
              <a:gd name="connsiteX7" fmla="*/ 2654054 w 3317568"/>
              <a:gd name="connsiteY7" fmla="*/ 2351570 h 2946183"/>
              <a:gd name="connsiteX8" fmla="*/ 3151689 w 3317568"/>
              <a:gd name="connsiteY8" fmla="*/ 2351570 h 2946183"/>
              <a:gd name="connsiteX9" fmla="*/ 3317568 w 3317568"/>
              <a:gd name="connsiteY9" fmla="*/ 2185692 h 2946183"/>
              <a:gd name="connsiteX10" fmla="*/ 3317568 w 3317568"/>
              <a:gd name="connsiteY10" fmla="*/ 170757 h 2946183"/>
              <a:gd name="connsiteX11" fmla="*/ 3151689 w 3317568"/>
              <a:gd name="connsiteY11" fmla="*/ 0 h 2946183"/>
              <a:gd name="connsiteX0" fmla="*/ 3151689 w 3317568"/>
              <a:gd name="connsiteY0" fmla="*/ 0 h 2936350"/>
              <a:gd name="connsiteX1" fmla="*/ 165878 w 3317568"/>
              <a:gd name="connsiteY1" fmla="*/ 0 h 2936350"/>
              <a:gd name="connsiteX2" fmla="*/ 0 w 3317568"/>
              <a:gd name="connsiteY2" fmla="*/ 165878 h 2936350"/>
              <a:gd name="connsiteX3" fmla="*/ 0 w 3317568"/>
              <a:gd name="connsiteY3" fmla="*/ 2180813 h 2936350"/>
              <a:gd name="connsiteX4" fmla="*/ 165878 w 3317568"/>
              <a:gd name="connsiteY4" fmla="*/ 2346691 h 2936350"/>
              <a:gd name="connsiteX5" fmla="*/ 840167 w 3317568"/>
              <a:gd name="connsiteY5" fmla="*/ 2356524 h 2936350"/>
              <a:gd name="connsiteX6" fmla="*/ 785924 w 3317568"/>
              <a:gd name="connsiteY6" fmla="*/ 2936350 h 2936350"/>
              <a:gd name="connsiteX7" fmla="*/ 2654054 w 3317568"/>
              <a:gd name="connsiteY7" fmla="*/ 2351570 h 2936350"/>
              <a:gd name="connsiteX8" fmla="*/ 3151689 w 3317568"/>
              <a:gd name="connsiteY8" fmla="*/ 2351570 h 2936350"/>
              <a:gd name="connsiteX9" fmla="*/ 3317568 w 3317568"/>
              <a:gd name="connsiteY9" fmla="*/ 2185692 h 2936350"/>
              <a:gd name="connsiteX10" fmla="*/ 3317568 w 3317568"/>
              <a:gd name="connsiteY10" fmla="*/ 170757 h 2936350"/>
              <a:gd name="connsiteX11" fmla="*/ 3151689 w 3317568"/>
              <a:gd name="connsiteY11" fmla="*/ 0 h 2936350"/>
              <a:gd name="connsiteX0" fmla="*/ 3151689 w 3317568"/>
              <a:gd name="connsiteY0" fmla="*/ 0 h 2936350"/>
              <a:gd name="connsiteX1" fmla="*/ 165878 w 3317568"/>
              <a:gd name="connsiteY1" fmla="*/ 0 h 2936350"/>
              <a:gd name="connsiteX2" fmla="*/ 0 w 3317568"/>
              <a:gd name="connsiteY2" fmla="*/ 165878 h 2936350"/>
              <a:gd name="connsiteX3" fmla="*/ 0 w 3317568"/>
              <a:gd name="connsiteY3" fmla="*/ 2180813 h 2936350"/>
              <a:gd name="connsiteX4" fmla="*/ 165878 w 3317568"/>
              <a:gd name="connsiteY4" fmla="*/ 2346691 h 2936350"/>
              <a:gd name="connsiteX5" fmla="*/ 840167 w 3317568"/>
              <a:gd name="connsiteY5" fmla="*/ 2356524 h 2936350"/>
              <a:gd name="connsiteX6" fmla="*/ 785924 w 3317568"/>
              <a:gd name="connsiteY6" fmla="*/ 2936350 h 2936350"/>
              <a:gd name="connsiteX7" fmla="*/ 1808480 w 3317568"/>
              <a:gd name="connsiteY7" fmla="*/ 2361402 h 2936350"/>
              <a:gd name="connsiteX8" fmla="*/ 3151689 w 3317568"/>
              <a:gd name="connsiteY8" fmla="*/ 2351570 h 2936350"/>
              <a:gd name="connsiteX9" fmla="*/ 3317568 w 3317568"/>
              <a:gd name="connsiteY9" fmla="*/ 2185692 h 2936350"/>
              <a:gd name="connsiteX10" fmla="*/ 3317568 w 3317568"/>
              <a:gd name="connsiteY10" fmla="*/ 170757 h 2936350"/>
              <a:gd name="connsiteX11" fmla="*/ 3151689 w 3317568"/>
              <a:gd name="connsiteY11" fmla="*/ 0 h 2936350"/>
              <a:gd name="connsiteX0" fmla="*/ 3151689 w 3317568"/>
              <a:gd name="connsiteY0" fmla="*/ 0 h 2936350"/>
              <a:gd name="connsiteX1" fmla="*/ 165878 w 3317568"/>
              <a:gd name="connsiteY1" fmla="*/ 0 h 2936350"/>
              <a:gd name="connsiteX2" fmla="*/ 0 w 3317568"/>
              <a:gd name="connsiteY2" fmla="*/ 165878 h 2936350"/>
              <a:gd name="connsiteX3" fmla="*/ 0 w 3317568"/>
              <a:gd name="connsiteY3" fmla="*/ 2180813 h 2936350"/>
              <a:gd name="connsiteX4" fmla="*/ 165878 w 3317568"/>
              <a:gd name="connsiteY4" fmla="*/ 2346691 h 2936350"/>
              <a:gd name="connsiteX5" fmla="*/ 712348 w 3317568"/>
              <a:gd name="connsiteY5" fmla="*/ 2336860 h 2936350"/>
              <a:gd name="connsiteX6" fmla="*/ 785924 w 3317568"/>
              <a:gd name="connsiteY6" fmla="*/ 2936350 h 2936350"/>
              <a:gd name="connsiteX7" fmla="*/ 1808480 w 3317568"/>
              <a:gd name="connsiteY7" fmla="*/ 2361402 h 2936350"/>
              <a:gd name="connsiteX8" fmla="*/ 3151689 w 3317568"/>
              <a:gd name="connsiteY8" fmla="*/ 2351570 h 2936350"/>
              <a:gd name="connsiteX9" fmla="*/ 3317568 w 3317568"/>
              <a:gd name="connsiteY9" fmla="*/ 2185692 h 2936350"/>
              <a:gd name="connsiteX10" fmla="*/ 3317568 w 3317568"/>
              <a:gd name="connsiteY10" fmla="*/ 170757 h 2936350"/>
              <a:gd name="connsiteX11" fmla="*/ 3151689 w 3317568"/>
              <a:gd name="connsiteY11" fmla="*/ 0 h 2936350"/>
              <a:gd name="connsiteX0" fmla="*/ 3151689 w 3317568"/>
              <a:gd name="connsiteY0" fmla="*/ 0 h 2946182"/>
              <a:gd name="connsiteX1" fmla="*/ 165878 w 3317568"/>
              <a:gd name="connsiteY1" fmla="*/ 0 h 2946182"/>
              <a:gd name="connsiteX2" fmla="*/ 0 w 3317568"/>
              <a:gd name="connsiteY2" fmla="*/ 165878 h 2946182"/>
              <a:gd name="connsiteX3" fmla="*/ 0 w 3317568"/>
              <a:gd name="connsiteY3" fmla="*/ 2180813 h 2946182"/>
              <a:gd name="connsiteX4" fmla="*/ 165878 w 3317568"/>
              <a:gd name="connsiteY4" fmla="*/ 2346691 h 2946182"/>
              <a:gd name="connsiteX5" fmla="*/ 712348 w 3317568"/>
              <a:gd name="connsiteY5" fmla="*/ 2336860 h 2946182"/>
              <a:gd name="connsiteX6" fmla="*/ 736762 w 3317568"/>
              <a:gd name="connsiteY6" fmla="*/ 2946182 h 2946182"/>
              <a:gd name="connsiteX7" fmla="*/ 1808480 w 3317568"/>
              <a:gd name="connsiteY7" fmla="*/ 2361402 h 2946182"/>
              <a:gd name="connsiteX8" fmla="*/ 3151689 w 3317568"/>
              <a:gd name="connsiteY8" fmla="*/ 2351570 h 2946182"/>
              <a:gd name="connsiteX9" fmla="*/ 3317568 w 3317568"/>
              <a:gd name="connsiteY9" fmla="*/ 2185692 h 2946182"/>
              <a:gd name="connsiteX10" fmla="*/ 3317568 w 3317568"/>
              <a:gd name="connsiteY10" fmla="*/ 170757 h 2946182"/>
              <a:gd name="connsiteX11" fmla="*/ 3151689 w 3317568"/>
              <a:gd name="connsiteY11" fmla="*/ 0 h 2946182"/>
              <a:gd name="connsiteX0" fmla="*/ 3151689 w 3317568"/>
              <a:gd name="connsiteY0" fmla="*/ 0 h 2946182"/>
              <a:gd name="connsiteX1" fmla="*/ 165878 w 3317568"/>
              <a:gd name="connsiteY1" fmla="*/ 0 h 2946182"/>
              <a:gd name="connsiteX2" fmla="*/ 0 w 3317568"/>
              <a:gd name="connsiteY2" fmla="*/ 165878 h 2946182"/>
              <a:gd name="connsiteX3" fmla="*/ 0 w 3317568"/>
              <a:gd name="connsiteY3" fmla="*/ 2180813 h 2946182"/>
              <a:gd name="connsiteX4" fmla="*/ 165878 w 3317568"/>
              <a:gd name="connsiteY4" fmla="*/ 2346691 h 2946182"/>
              <a:gd name="connsiteX5" fmla="*/ 712348 w 3317568"/>
              <a:gd name="connsiteY5" fmla="*/ 2336860 h 2946182"/>
              <a:gd name="connsiteX6" fmla="*/ 736762 w 3317568"/>
              <a:gd name="connsiteY6" fmla="*/ 2946182 h 2946182"/>
              <a:gd name="connsiteX7" fmla="*/ 1248041 w 3317568"/>
              <a:gd name="connsiteY7" fmla="*/ 2371235 h 2946182"/>
              <a:gd name="connsiteX8" fmla="*/ 3151689 w 3317568"/>
              <a:gd name="connsiteY8" fmla="*/ 2351570 h 2946182"/>
              <a:gd name="connsiteX9" fmla="*/ 3317568 w 3317568"/>
              <a:gd name="connsiteY9" fmla="*/ 2185692 h 2946182"/>
              <a:gd name="connsiteX10" fmla="*/ 3317568 w 3317568"/>
              <a:gd name="connsiteY10" fmla="*/ 170757 h 2946182"/>
              <a:gd name="connsiteX11" fmla="*/ 3151689 w 3317568"/>
              <a:gd name="connsiteY11" fmla="*/ 0 h 2946182"/>
              <a:gd name="connsiteX0" fmla="*/ 3151689 w 3317568"/>
              <a:gd name="connsiteY0" fmla="*/ 0 h 2946182"/>
              <a:gd name="connsiteX1" fmla="*/ 165878 w 3317568"/>
              <a:gd name="connsiteY1" fmla="*/ 0 h 2946182"/>
              <a:gd name="connsiteX2" fmla="*/ 0 w 3317568"/>
              <a:gd name="connsiteY2" fmla="*/ 165878 h 2946182"/>
              <a:gd name="connsiteX3" fmla="*/ 0 w 3317568"/>
              <a:gd name="connsiteY3" fmla="*/ 2180813 h 2946182"/>
              <a:gd name="connsiteX4" fmla="*/ 165878 w 3317568"/>
              <a:gd name="connsiteY4" fmla="*/ 2346691 h 2946182"/>
              <a:gd name="connsiteX5" fmla="*/ 712348 w 3317568"/>
              <a:gd name="connsiteY5" fmla="*/ 2336860 h 2946182"/>
              <a:gd name="connsiteX6" fmla="*/ 736762 w 3317568"/>
              <a:gd name="connsiteY6" fmla="*/ 2946182 h 2946182"/>
              <a:gd name="connsiteX7" fmla="*/ 1385692 w 3317568"/>
              <a:gd name="connsiteY7" fmla="*/ 2381067 h 2946182"/>
              <a:gd name="connsiteX8" fmla="*/ 3151689 w 3317568"/>
              <a:gd name="connsiteY8" fmla="*/ 2351570 h 2946182"/>
              <a:gd name="connsiteX9" fmla="*/ 3317568 w 3317568"/>
              <a:gd name="connsiteY9" fmla="*/ 2185692 h 2946182"/>
              <a:gd name="connsiteX10" fmla="*/ 3317568 w 3317568"/>
              <a:gd name="connsiteY10" fmla="*/ 170757 h 2946182"/>
              <a:gd name="connsiteX11" fmla="*/ 3151689 w 3317568"/>
              <a:gd name="connsiteY11" fmla="*/ 0 h 2946182"/>
              <a:gd name="connsiteX0" fmla="*/ 3151689 w 3317568"/>
              <a:gd name="connsiteY0" fmla="*/ 0 h 2985511"/>
              <a:gd name="connsiteX1" fmla="*/ 165878 w 3317568"/>
              <a:gd name="connsiteY1" fmla="*/ 0 h 2985511"/>
              <a:gd name="connsiteX2" fmla="*/ 0 w 3317568"/>
              <a:gd name="connsiteY2" fmla="*/ 165878 h 2985511"/>
              <a:gd name="connsiteX3" fmla="*/ 0 w 3317568"/>
              <a:gd name="connsiteY3" fmla="*/ 2180813 h 2985511"/>
              <a:gd name="connsiteX4" fmla="*/ 165878 w 3317568"/>
              <a:gd name="connsiteY4" fmla="*/ 2346691 h 2985511"/>
              <a:gd name="connsiteX5" fmla="*/ 712348 w 3317568"/>
              <a:gd name="connsiteY5" fmla="*/ 2336860 h 2985511"/>
              <a:gd name="connsiteX6" fmla="*/ 736762 w 3317568"/>
              <a:gd name="connsiteY6" fmla="*/ 2985511 h 2985511"/>
              <a:gd name="connsiteX7" fmla="*/ 1385692 w 3317568"/>
              <a:gd name="connsiteY7" fmla="*/ 2381067 h 2985511"/>
              <a:gd name="connsiteX8" fmla="*/ 3151689 w 3317568"/>
              <a:gd name="connsiteY8" fmla="*/ 2351570 h 2985511"/>
              <a:gd name="connsiteX9" fmla="*/ 3317568 w 3317568"/>
              <a:gd name="connsiteY9" fmla="*/ 2185692 h 2985511"/>
              <a:gd name="connsiteX10" fmla="*/ 3317568 w 3317568"/>
              <a:gd name="connsiteY10" fmla="*/ 170757 h 2985511"/>
              <a:gd name="connsiteX11" fmla="*/ 3151689 w 3317568"/>
              <a:gd name="connsiteY11" fmla="*/ 0 h 298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7568" h="2985511">
                <a:moveTo>
                  <a:pt x="3151689" y="0"/>
                </a:moveTo>
                <a:lnTo>
                  <a:pt x="165878" y="0"/>
                </a:lnTo>
                <a:cubicBezTo>
                  <a:pt x="73182" y="0"/>
                  <a:pt x="0" y="78060"/>
                  <a:pt x="0" y="165878"/>
                </a:cubicBezTo>
                <a:lnTo>
                  <a:pt x="0" y="2180813"/>
                </a:lnTo>
                <a:cubicBezTo>
                  <a:pt x="0" y="2273510"/>
                  <a:pt x="73182" y="2346691"/>
                  <a:pt x="165878" y="2346691"/>
                </a:cubicBezTo>
                <a:lnTo>
                  <a:pt x="712348" y="2336860"/>
                </a:lnTo>
                <a:lnTo>
                  <a:pt x="736762" y="2985511"/>
                </a:lnTo>
                <a:lnTo>
                  <a:pt x="1385692" y="2381067"/>
                </a:lnTo>
                <a:lnTo>
                  <a:pt x="3151689" y="2351570"/>
                </a:lnTo>
                <a:cubicBezTo>
                  <a:pt x="3244386" y="2351570"/>
                  <a:pt x="3317568" y="2273510"/>
                  <a:pt x="3317568" y="2185692"/>
                </a:cubicBezTo>
                <a:lnTo>
                  <a:pt x="3317568" y="170757"/>
                </a:lnTo>
                <a:cubicBezTo>
                  <a:pt x="3317568" y="78060"/>
                  <a:pt x="3244386" y="0"/>
                  <a:pt x="3151689" y="0"/>
                </a:cubicBezTo>
                <a:close/>
              </a:path>
            </a:pathLst>
          </a:custGeom>
          <a:solidFill>
            <a:schemeClr val="lt1"/>
          </a:solidFill>
          <a:ln w="21502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F4C89E-3A57-4C88-893C-348C470F31A3}"/>
              </a:ext>
            </a:extLst>
          </p:cNvPr>
          <p:cNvSpPr/>
          <p:nvPr/>
        </p:nvSpPr>
        <p:spPr>
          <a:xfrm>
            <a:off x="7986262" y="1657824"/>
            <a:ext cx="3108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/>
              <a:t>표정 학습 모델 실행 오류</a:t>
            </a:r>
            <a:endParaRPr lang="en-US" altLang="ko-KR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55399E-0E89-4091-AD78-76837AA472C9}"/>
              </a:ext>
            </a:extLst>
          </p:cNvPr>
          <p:cNvSpPr txBox="1"/>
          <p:nvPr/>
        </p:nvSpPr>
        <p:spPr>
          <a:xfrm>
            <a:off x="7799893" y="2775321"/>
            <a:ext cx="3491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이미지 </a:t>
            </a:r>
            <a:r>
              <a:rPr lang="en-US" altLang="ko-KR" sz="2000" dirty="0"/>
              <a:t>resize</a:t>
            </a:r>
            <a:r>
              <a:rPr lang="ko-KR" altLang="en-US" sz="2000" dirty="0"/>
              <a:t>에 성공한다면 학습 모델 구현</a:t>
            </a:r>
            <a:r>
              <a:rPr lang="en-US" altLang="ko-KR" sz="2000" dirty="0"/>
              <a:t>/</a:t>
            </a:r>
            <a:r>
              <a:rPr lang="ko-KR" altLang="en-US" sz="2000" dirty="0"/>
              <a:t>이미지</a:t>
            </a:r>
            <a:r>
              <a:rPr lang="en-US" altLang="ko-KR" sz="2000" dirty="0"/>
              <a:t>&amp;</a:t>
            </a:r>
            <a:r>
              <a:rPr lang="ko-KR" altLang="en-US" sz="2000" dirty="0"/>
              <a:t>소리</a:t>
            </a:r>
            <a:r>
              <a:rPr lang="en-US" altLang="ko-KR" sz="2000" dirty="0"/>
              <a:t>&amp;</a:t>
            </a:r>
            <a:r>
              <a:rPr lang="ko-KR" altLang="en-US" sz="2000" dirty="0"/>
              <a:t>진동 출력 실현 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820F7BCE-E952-4870-A5BE-845435A8F02B}"/>
              </a:ext>
            </a:extLst>
          </p:cNvPr>
          <p:cNvSpPr/>
          <p:nvPr/>
        </p:nvSpPr>
        <p:spPr>
          <a:xfrm>
            <a:off x="9363553" y="2188302"/>
            <a:ext cx="353961" cy="454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74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25" grpId="0"/>
      <p:bldP spid="28" grpId="0" animBg="1"/>
      <p:bldP spid="31" grpId="0"/>
      <p:bldP spid="32" grpId="0" animBg="1"/>
      <p:bldP spid="34" grpId="0"/>
      <p:bldP spid="35" grpId="0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성공했다면</a:t>
            </a:r>
            <a:r>
              <a:rPr lang="en-US" altLang="ko-KR" sz="32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33810"/>
            <a:ext cx="10515600" cy="4759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웹 캠을 통해 사용자의 표정을 인식하는 프로그램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198F89-F0BD-4B25-BCA5-527641F98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57" y="2429756"/>
            <a:ext cx="5966973" cy="8230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D8311F-3A00-4434-B269-D2F92BDA1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58" y="3428012"/>
            <a:ext cx="5966977" cy="792549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F95ADF4-0A95-4287-ABCE-053F179CE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58" y="4408680"/>
            <a:ext cx="5966974" cy="2110809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EE6BF95E-4DE5-4DFE-9C4F-25168784E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99" y="2439533"/>
            <a:ext cx="5958431" cy="1793922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79C5292A-ED7C-4020-8667-9333A6375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57" y="4395786"/>
            <a:ext cx="5950805" cy="2110809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ADE94853-8F5B-45FD-87DA-5D4B8A4BF5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87" y="2931104"/>
            <a:ext cx="6758290" cy="32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8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프로그램 시연 연상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pic>
        <p:nvPicPr>
          <p:cNvPr id="3" name="표정인식 완성(이상)">
            <a:hlinkClick r:id="" action="ppaction://media"/>
            <a:extLst>
              <a:ext uri="{FF2B5EF4-FFF2-40B4-BE49-F238E27FC236}">
                <a16:creationId xmlns:a16="http://schemas.microsoft.com/office/drawing/2014/main" id="{7B2C46F5-E3AC-4E7A-A494-BD3AD02329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9657" y="1762039"/>
            <a:ext cx="9166118" cy="4812368"/>
          </a:xfrm>
        </p:spPr>
      </p:pic>
    </p:spTree>
    <p:extLst>
      <p:ext uri="{BB962C8B-B14F-4D97-AF65-F5344CB8AC3E}">
        <p14:creationId xmlns:p14="http://schemas.microsoft.com/office/powerpoint/2010/main" val="382705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7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전자기기이(가) 표시된 사진&#10;&#10;자동 생성된 설명">
            <a:extLst>
              <a:ext uri="{FF2B5EF4-FFF2-40B4-BE49-F238E27FC236}">
                <a16:creationId xmlns:a16="http://schemas.microsoft.com/office/drawing/2014/main" id="{138D3973-7260-43E6-8467-A08D92ECD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b="46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01. </a:t>
            </a:r>
            <a:r>
              <a:rPr lang="ko-KR" altLang="en-US" sz="3200" b="1" dirty="0">
                <a:solidFill>
                  <a:schemeClr val="bg1"/>
                </a:solidFill>
              </a:rPr>
              <a:t>작품 소개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163" y="1545911"/>
            <a:ext cx="10515600" cy="50771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b="1" dirty="0">
                <a:solidFill>
                  <a:schemeClr val="bg1"/>
                </a:solidFill>
              </a:rPr>
              <a:t>작품 제목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표정 인식 프로그램 </a:t>
            </a:r>
            <a:r>
              <a:rPr lang="en-US" altLang="ko-KR" sz="2400" b="1" dirty="0" err="1">
                <a:solidFill>
                  <a:schemeClr val="bg1"/>
                </a:solidFill>
              </a:rPr>
              <a:t>AI.psy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본 프로그램은 웹 캠을 통해 화자의 표정을 연속적으로 촬영하여 실시간으로 화자의 감정을 청자에게 알려주는 프로그램이다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</a:rPr>
              <a:t>비대면</a:t>
            </a:r>
            <a:r>
              <a:rPr lang="ko-KR" altLang="en-US" sz="2000" dirty="0">
                <a:solidFill>
                  <a:schemeClr val="bg1"/>
                </a:solidFill>
              </a:rPr>
              <a:t> 의사소통 혹은 청각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시각장애인의 의사소통 상황에 있어 유용하게 쓰일 수 있을 것으로 기대된다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3" name="그림 12" descr="사람, 실외, 사진, 사람들이(가) 표시된 사진&#10;&#10;자동 생성된 설명">
            <a:extLst>
              <a:ext uri="{FF2B5EF4-FFF2-40B4-BE49-F238E27FC236}">
                <a16:creationId xmlns:a16="http://schemas.microsoft.com/office/drawing/2014/main" id="{70CCBDC5-0361-4573-BE81-130FE2D21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76" y="3786187"/>
            <a:ext cx="3914775" cy="2981325"/>
          </a:xfrm>
          <a:prstGeom prst="rect">
            <a:avLst/>
          </a:prstGeom>
        </p:spPr>
      </p:pic>
      <p:pic>
        <p:nvPicPr>
          <p:cNvPr id="17" name="그림 16" descr="실내, 녹색, 사진, 앉아있는이(가) 표시된 사진&#10;&#10;자동 생성된 설명">
            <a:extLst>
              <a:ext uri="{FF2B5EF4-FFF2-40B4-BE49-F238E27FC236}">
                <a16:creationId xmlns:a16="http://schemas.microsoft.com/office/drawing/2014/main" id="{9E95F07D-3741-4AB5-BA8C-9F8BA74AA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22" y="3773440"/>
            <a:ext cx="4482353" cy="29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1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02. </a:t>
            </a:r>
            <a:r>
              <a:rPr lang="ko-KR" altLang="en-US" sz="3200" b="1" dirty="0">
                <a:solidFill>
                  <a:schemeClr val="bg1"/>
                </a:solidFill>
              </a:rPr>
              <a:t>작품 주요 기능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22740"/>
            <a:ext cx="10515600" cy="3924145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얼굴 사진과 각 사진의 표정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감정</a:t>
            </a:r>
            <a:r>
              <a:rPr lang="en-US" altLang="ko-KR" sz="2000" dirty="0">
                <a:solidFill>
                  <a:schemeClr val="bg1"/>
                </a:solidFill>
              </a:rPr>
              <a:t>) </a:t>
            </a:r>
            <a:r>
              <a:rPr lang="ko-KR" altLang="en-US" sz="2000" dirty="0">
                <a:solidFill>
                  <a:schemeClr val="bg1"/>
                </a:solidFill>
              </a:rPr>
              <a:t>정보를 제공받는다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데이터를 학습한다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웹 캠을 통해 사용자의 얼굴을 실시간 영상으로 찍는다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입력 받은 영상에서 얼굴 영역을 인식한다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학습시킨 모델에 대입하여 해당 되는 감정을 출력한다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1</a:t>
            </a:r>
            <a:r>
              <a:rPr lang="ko-KR" altLang="en-US" sz="2000" dirty="0">
                <a:solidFill>
                  <a:schemeClr val="bg1"/>
                </a:solidFill>
              </a:rPr>
              <a:t>초 이상 같은 출력 값이 나오는 경우 해당 감정을 사용자에게 전달한다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* </a:t>
            </a:r>
            <a:r>
              <a:rPr lang="ko-KR" altLang="en-US" sz="1800" dirty="0">
                <a:solidFill>
                  <a:schemeClr val="bg1"/>
                </a:solidFill>
              </a:rPr>
              <a:t>전달 방식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시각화</a:t>
            </a:r>
            <a:r>
              <a:rPr lang="en-US" altLang="ko-KR" sz="1800" dirty="0">
                <a:solidFill>
                  <a:schemeClr val="bg1"/>
                </a:solidFill>
              </a:rPr>
              <a:t>: </a:t>
            </a:r>
            <a:r>
              <a:rPr lang="ko-KR" altLang="en-US" sz="1800" dirty="0">
                <a:solidFill>
                  <a:schemeClr val="bg1"/>
                </a:solidFill>
              </a:rPr>
              <a:t>감정에 해당하는 이모티콘 출력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청각화</a:t>
            </a:r>
            <a:r>
              <a:rPr lang="en-US" altLang="ko-KR" sz="1800" dirty="0">
                <a:solidFill>
                  <a:schemeClr val="bg1"/>
                </a:solidFill>
              </a:rPr>
              <a:t>: </a:t>
            </a:r>
            <a:r>
              <a:rPr lang="ko-KR" altLang="en-US" sz="1800" dirty="0">
                <a:solidFill>
                  <a:schemeClr val="bg1"/>
                </a:solidFill>
              </a:rPr>
              <a:t>감정에 해당하는 신호음으로 출력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촉각화</a:t>
            </a:r>
            <a:r>
              <a:rPr lang="en-US" altLang="ko-KR" sz="1800" dirty="0">
                <a:solidFill>
                  <a:schemeClr val="bg1"/>
                </a:solidFill>
              </a:rPr>
              <a:t>: </a:t>
            </a:r>
            <a:r>
              <a:rPr lang="ko-KR" altLang="en-US" sz="1800" dirty="0">
                <a:solidFill>
                  <a:schemeClr val="bg1"/>
                </a:solidFill>
              </a:rPr>
              <a:t>진동 패턴을 출력</a:t>
            </a:r>
          </a:p>
        </p:txBody>
      </p:sp>
    </p:spTree>
    <p:extLst>
      <p:ext uri="{BB962C8B-B14F-4D97-AF65-F5344CB8AC3E}">
        <p14:creationId xmlns:p14="http://schemas.microsoft.com/office/powerpoint/2010/main" val="26220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03. </a:t>
            </a:r>
            <a:r>
              <a:rPr lang="ko-KR" altLang="en-US" sz="3200" b="1" dirty="0">
                <a:solidFill>
                  <a:schemeClr val="bg1"/>
                </a:solidFill>
              </a:rPr>
              <a:t>알고리즘 설명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33810"/>
            <a:ext cx="10515600" cy="4759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Step 1. </a:t>
            </a:r>
            <a:r>
              <a:rPr lang="ko-KR" altLang="en-US" sz="1800" dirty="0">
                <a:solidFill>
                  <a:schemeClr val="bg1"/>
                </a:solidFill>
              </a:rPr>
              <a:t>표정 이미지 </a:t>
            </a:r>
            <a:r>
              <a:rPr lang="ko-KR" altLang="en-US" sz="1800" dirty="0" err="1">
                <a:solidFill>
                  <a:schemeClr val="bg1"/>
                </a:solidFill>
              </a:rPr>
              <a:t>크롤링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학습 데이터로 사용할 </a:t>
            </a:r>
            <a:r>
              <a:rPr lang="en-US" altLang="ko-KR" sz="1800" dirty="0">
                <a:solidFill>
                  <a:schemeClr val="bg1"/>
                </a:solidFill>
              </a:rPr>
              <a:t>6</a:t>
            </a:r>
            <a:r>
              <a:rPr lang="ko-KR" altLang="en-US" sz="1800" dirty="0">
                <a:solidFill>
                  <a:schemeClr val="bg1"/>
                </a:solidFill>
              </a:rPr>
              <a:t>개의 표정 이미지들을 웹 </a:t>
            </a:r>
            <a:r>
              <a:rPr lang="ko-KR" altLang="en-US" sz="1800" dirty="0" err="1">
                <a:solidFill>
                  <a:schemeClr val="bg1"/>
                </a:solidFill>
              </a:rPr>
              <a:t>크롤링</a:t>
            </a:r>
            <a:r>
              <a:rPr lang="ko-KR" altLang="en-US" sz="1800" dirty="0">
                <a:solidFill>
                  <a:schemeClr val="bg1"/>
                </a:solidFill>
              </a:rPr>
              <a:t> 하여 수집함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" name="그림 19" descr="조류이(가) 표시된 사진&#10;&#10;자동 생성된 설명">
            <a:extLst>
              <a:ext uri="{FF2B5EF4-FFF2-40B4-BE49-F238E27FC236}">
                <a16:creationId xmlns:a16="http://schemas.microsoft.com/office/drawing/2014/main" id="{D74A7B6A-30AB-4604-B6E6-2F2B44D4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06" y="3759851"/>
            <a:ext cx="8010020" cy="21881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ABF4DA-5ADF-48ED-A073-1AFF79677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00" y="3370547"/>
            <a:ext cx="8612432" cy="3117279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C6EC2B64-EA43-4CC7-9116-1DF0936B2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3892498" y="1306526"/>
            <a:ext cx="5474235" cy="5158262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90F71AE-0411-4A8B-AD72-702C37803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04" y="1770905"/>
            <a:ext cx="9143022" cy="47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5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03. </a:t>
            </a:r>
            <a:r>
              <a:rPr lang="ko-KR" altLang="en-US" sz="3200" b="1" dirty="0">
                <a:solidFill>
                  <a:schemeClr val="bg1"/>
                </a:solidFill>
              </a:rPr>
              <a:t>알고리즘 설명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33810"/>
            <a:ext cx="10515600" cy="4759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Step 1. </a:t>
            </a:r>
            <a:r>
              <a:rPr lang="ko-KR" altLang="en-US" sz="1800" dirty="0">
                <a:solidFill>
                  <a:schemeClr val="bg1"/>
                </a:solidFill>
              </a:rPr>
              <a:t>표정 이미지 </a:t>
            </a:r>
            <a:r>
              <a:rPr lang="ko-KR" altLang="en-US" sz="1800" dirty="0" err="1">
                <a:solidFill>
                  <a:schemeClr val="bg1"/>
                </a:solidFill>
              </a:rPr>
              <a:t>크롤링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학습 데이터로 사용할 </a:t>
            </a:r>
            <a:r>
              <a:rPr lang="en-US" altLang="ko-KR" sz="1800" dirty="0">
                <a:solidFill>
                  <a:schemeClr val="bg1"/>
                </a:solidFill>
              </a:rPr>
              <a:t>6</a:t>
            </a:r>
            <a:r>
              <a:rPr lang="ko-KR" altLang="en-US" sz="1800" dirty="0">
                <a:solidFill>
                  <a:schemeClr val="bg1"/>
                </a:solidFill>
              </a:rPr>
              <a:t>개의 표정 이미지들을 웹 </a:t>
            </a:r>
            <a:r>
              <a:rPr lang="ko-KR" altLang="en-US" sz="1800" dirty="0" err="1">
                <a:solidFill>
                  <a:schemeClr val="bg1"/>
                </a:solidFill>
              </a:rPr>
              <a:t>크롤링</a:t>
            </a:r>
            <a:r>
              <a:rPr lang="ko-KR" altLang="en-US" sz="1800" dirty="0">
                <a:solidFill>
                  <a:schemeClr val="bg1"/>
                </a:solidFill>
              </a:rPr>
              <a:t> 하여 수집함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" name="그림 19" descr="조류이(가) 표시된 사진&#10;&#10;자동 생성된 설명">
            <a:extLst>
              <a:ext uri="{FF2B5EF4-FFF2-40B4-BE49-F238E27FC236}">
                <a16:creationId xmlns:a16="http://schemas.microsoft.com/office/drawing/2014/main" id="{D74A7B6A-30AB-4604-B6E6-2F2B44D4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16" y="2950882"/>
            <a:ext cx="2839356" cy="12267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ABF4DA-5ADF-48ED-A073-1AFF79677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16" y="4744610"/>
            <a:ext cx="3315954" cy="1741147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C6EC2B64-EA43-4CC7-9116-1DF0936B2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4962612" y="2950881"/>
            <a:ext cx="2839356" cy="3534875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90F71AE-0411-4A8B-AD72-702C37803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10" y="2936088"/>
            <a:ext cx="3755888" cy="35496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A1F38F-F532-43C9-B45C-891E815A1199}"/>
              </a:ext>
            </a:extLst>
          </p:cNvPr>
          <p:cNvSpPr txBox="1"/>
          <p:nvPr/>
        </p:nvSpPr>
        <p:spPr>
          <a:xfrm>
            <a:off x="27190" y="2820250"/>
            <a:ext cx="12185325" cy="37548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3400" dirty="0">
              <a:solidFill>
                <a:schemeClr val="bg1"/>
              </a:solidFill>
            </a:endParaRPr>
          </a:p>
          <a:p>
            <a:pPr algn="ctr"/>
            <a:r>
              <a:rPr lang="ko-KR" altLang="en-US" sz="3400" dirty="0">
                <a:solidFill>
                  <a:schemeClr val="bg1"/>
                </a:solidFill>
              </a:rPr>
              <a:t>문제 발생</a:t>
            </a:r>
            <a:r>
              <a:rPr lang="en-US" altLang="ko-KR" sz="3400" dirty="0">
                <a:solidFill>
                  <a:schemeClr val="bg1"/>
                </a:solidFill>
              </a:rPr>
              <a:t>: </a:t>
            </a:r>
            <a:r>
              <a:rPr lang="ko-KR" altLang="en-US" sz="3400" dirty="0">
                <a:solidFill>
                  <a:schemeClr val="bg1"/>
                </a:solidFill>
              </a:rPr>
              <a:t>구글에서는 대량의 이미지 </a:t>
            </a:r>
            <a:r>
              <a:rPr lang="ko-KR" altLang="en-US" sz="3400" dirty="0" err="1">
                <a:solidFill>
                  <a:schemeClr val="bg1"/>
                </a:solidFill>
              </a:rPr>
              <a:t>크롤링</a:t>
            </a:r>
            <a:r>
              <a:rPr lang="ko-KR" altLang="en-US" sz="3400" dirty="0">
                <a:solidFill>
                  <a:schemeClr val="bg1"/>
                </a:solidFill>
              </a:rPr>
              <a:t> 불가</a:t>
            </a:r>
            <a:endParaRPr lang="en-US" altLang="ko-KR" sz="3400" dirty="0">
              <a:solidFill>
                <a:schemeClr val="bg1"/>
              </a:solidFill>
            </a:endParaRPr>
          </a:p>
          <a:p>
            <a:pPr algn="ctr"/>
            <a:endParaRPr lang="en-US" altLang="ko-KR" sz="3400" dirty="0">
              <a:solidFill>
                <a:schemeClr val="bg1"/>
              </a:solidFill>
            </a:endParaRPr>
          </a:p>
          <a:p>
            <a:pPr algn="ctr"/>
            <a:r>
              <a:rPr lang="ko-KR" altLang="en-US" sz="3400" dirty="0">
                <a:solidFill>
                  <a:schemeClr val="bg1"/>
                </a:solidFill>
              </a:rPr>
              <a:t>해결 방법</a:t>
            </a:r>
            <a:endParaRPr lang="en-US" altLang="ko-KR" sz="3400" dirty="0">
              <a:solidFill>
                <a:schemeClr val="bg1"/>
              </a:solidFill>
            </a:endParaRPr>
          </a:p>
          <a:p>
            <a:pPr marL="514350" indent="-514350" algn="ctr">
              <a:buAutoNum type="arabicParenR"/>
            </a:pPr>
            <a:r>
              <a:rPr lang="ko-KR" altLang="en-US" sz="3400" dirty="0">
                <a:solidFill>
                  <a:schemeClr val="bg1"/>
                </a:solidFill>
              </a:rPr>
              <a:t>시간 차를 두고 </a:t>
            </a:r>
            <a:r>
              <a:rPr lang="ko-KR" altLang="en-US" sz="3400" dirty="0" err="1">
                <a:solidFill>
                  <a:schemeClr val="bg1"/>
                </a:solidFill>
              </a:rPr>
              <a:t>크롤링</a:t>
            </a:r>
            <a:endParaRPr lang="en-US" altLang="ko-KR" sz="3400" dirty="0">
              <a:solidFill>
                <a:schemeClr val="bg1"/>
              </a:solidFill>
            </a:endParaRPr>
          </a:p>
          <a:p>
            <a:pPr marL="514350" indent="-514350" algn="ctr">
              <a:buAutoNum type="arabicParenR"/>
            </a:pPr>
            <a:r>
              <a:rPr lang="en-US" altLang="ko-KR" sz="3400" dirty="0">
                <a:solidFill>
                  <a:schemeClr val="bg1"/>
                </a:solidFill>
              </a:rPr>
              <a:t>Bing</a:t>
            </a:r>
            <a:r>
              <a:rPr lang="ko-KR" altLang="en-US" sz="3400" dirty="0">
                <a:solidFill>
                  <a:schemeClr val="bg1"/>
                </a:solidFill>
              </a:rPr>
              <a:t>을</a:t>
            </a:r>
            <a:r>
              <a:rPr lang="en-US" altLang="ko-KR" sz="3400" dirty="0">
                <a:solidFill>
                  <a:schemeClr val="bg1"/>
                </a:solidFill>
              </a:rPr>
              <a:t> </a:t>
            </a:r>
            <a:r>
              <a:rPr lang="ko-KR" altLang="en-US" sz="3400" dirty="0">
                <a:solidFill>
                  <a:schemeClr val="bg1"/>
                </a:solidFill>
              </a:rPr>
              <a:t>이용하여 이미지 </a:t>
            </a:r>
            <a:r>
              <a:rPr lang="ko-KR" altLang="en-US" sz="3400" dirty="0" err="1">
                <a:solidFill>
                  <a:schemeClr val="bg1"/>
                </a:solidFill>
              </a:rPr>
              <a:t>크롤링</a:t>
            </a:r>
            <a:endParaRPr lang="en-US" altLang="ko-KR" sz="3400" dirty="0">
              <a:solidFill>
                <a:schemeClr val="bg1"/>
              </a:solidFill>
            </a:endParaRPr>
          </a:p>
          <a:p>
            <a:pPr marL="514350" indent="-514350" algn="ctr">
              <a:buAutoNum type="arabicParenR"/>
            </a:pPr>
            <a:endParaRPr lang="en-US" altLang="ko-KR" sz="3400" dirty="0">
              <a:solidFill>
                <a:schemeClr val="bg1"/>
              </a:solidFill>
            </a:endParaRPr>
          </a:p>
        </p:txBody>
      </p:sp>
      <p:pic>
        <p:nvPicPr>
          <p:cNvPr id="22" name="그래픽 21" descr="확인 표시">
            <a:extLst>
              <a:ext uri="{FF2B5EF4-FFF2-40B4-BE49-F238E27FC236}">
                <a16:creationId xmlns:a16="http://schemas.microsoft.com/office/drawing/2014/main" id="{E2B007A9-7848-449C-B8AF-E2E6D4760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4982" y="5363203"/>
            <a:ext cx="604685" cy="60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" grpId="0" uiExpand="1" build="p"/>
      <p:bldP spid="31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03. </a:t>
            </a:r>
            <a:r>
              <a:rPr lang="ko-KR" altLang="en-US" sz="3200" b="1" dirty="0">
                <a:solidFill>
                  <a:schemeClr val="bg1"/>
                </a:solidFill>
              </a:rPr>
              <a:t>알고리즘 설명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33810"/>
            <a:ext cx="10515600" cy="4759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Step 1. </a:t>
            </a:r>
            <a:r>
              <a:rPr lang="ko-KR" altLang="en-US" sz="1800" dirty="0">
                <a:solidFill>
                  <a:schemeClr val="bg1"/>
                </a:solidFill>
              </a:rPr>
              <a:t>표정 이미지 </a:t>
            </a:r>
            <a:r>
              <a:rPr lang="ko-KR" altLang="en-US" sz="1800" dirty="0" err="1">
                <a:solidFill>
                  <a:schemeClr val="bg1"/>
                </a:solidFill>
              </a:rPr>
              <a:t>크롤링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</a:rPr>
              <a:t>Bing </a:t>
            </a:r>
            <a:r>
              <a:rPr lang="ko-KR" altLang="en-US" sz="1800" dirty="0">
                <a:solidFill>
                  <a:schemeClr val="bg1"/>
                </a:solidFill>
              </a:rPr>
              <a:t>웹 브라우저를 통해 이미지를 </a:t>
            </a:r>
            <a:r>
              <a:rPr lang="ko-KR" altLang="en-US" sz="1800" dirty="0" err="1">
                <a:solidFill>
                  <a:schemeClr val="bg1"/>
                </a:solidFill>
              </a:rPr>
              <a:t>크롤링</a:t>
            </a:r>
            <a:r>
              <a:rPr lang="ko-KR" altLang="en-US" sz="1800" dirty="0">
                <a:solidFill>
                  <a:schemeClr val="bg1"/>
                </a:solidFill>
              </a:rPr>
              <a:t> 하는 코드로 변경 </a:t>
            </a:r>
            <a:r>
              <a:rPr lang="en-US" altLang="ko-KR" sz="1400" dirty="0">
                <a:solidFill>
                  <a:schemeClr val="bg1"/>
                </a:solidFill>
              </a:rPr>
              <a:t>-&gt; </a:t>
            </a:r>
            <a:r>
              <a:rPr lang="en-US" altLang="ko-KR" sz="1400" b="1" dirty="0">
                <a:solidFill>
                  <a:schemeClr val="bg1"/>
                </a:solidFill>
              </a:rPr>
              <a:t>Bulk-Bing-Image-downloader-master </a:t>
            </a:r>
            <a:r>
              <a:rPr lang="ko-KR" altLang="en-US" sz="1400" b="1" dirty="0">
                <a:solidFill>
                  <a:schemeClr val="bg1"/>
                </a:solidFill>
              </a:rPr>
              <a:t>이용</a:t>
            </a:r>
            <a:endParaRPr lang="ko-KR" alt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701403C9-8B26-4CCF-A12F-61304B05A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15" y="2871221"/>
            <a:ext cx="4164611" cy="3577491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529B74E-9C5C-493F-A215-54B558D57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63" y="2881247"/>
            <a:ext cx="5916616" cy="1735577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010B7B7E-3E47-4ADE-A1F6-B7522BE28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63" y="4616824"/>
            <a:ext cx="5916616" cy="18318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84660-7B79-4CF4-9B21-A1579D5D5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61" y="2881247"/>
            <a:ext cx="6470291" cy="37236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9F42C4-EDC7-42F2-9BE6-ED27DE761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988" y="2881247"/>
            <a:ext cx="6470291" cy="37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03. </a:t>
            </a:r>
            <a:r>
              <a:rPr lang="ko-KR" altLang="en-US" sz="3200" b="1" dirty="0">
                <a:solidFill>
                  <a:schemeClr val="bg1"/>
                </a:solidFill>
              </a:rPr>
              <a:t>알고리즘 설명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33810"/>
            <a:ext cx="10515600" cy="4759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Step 2. </a:t>
            </a:r>
            <a:r>
              <a:rPr lang="ko-KR" altLang="en-US" sz="1800" dirty="0">
                <a:solidFill>
                  <a:schemeClr val="bg1"/>
                </a:solidFill>
              </a:rPr>
              <a:t>수집한 이미지 </a:t>
            </a:r>
            <a:r>
              <a:rPr lang="ko-KR" altLang="en-US" sz="1800" dirty="0" err="1">
                <a:solidFill>
                  <a:schemeClr val="bg1"/>
                </a:solidFill>
              </a:rPr>
              <a:t>전처리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이미지 </a:t>
            </a:r>
            <a:r>
              <a:rPr lang="ko-KR" altLang="en-US" sz="1800" dirty="0" err="1">
                <a:solidFill>
                  <a:schemeClr val="bg1"/>
                </a:solidFill>
              </a:rPr>
              <a:t>라벨링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>
                <a:solidFill>
                  <a:schemeClr val="bg1"/>
                </a:solidFill>
              </a:rPr>
              <a:t>– </a:t>
            </a:r>
            <a:r>
              <a:rPr lang="ko-KR" altLang="en-US" sz="1800" dirty="0">
                <a:solidFill>
                  <a:schemeClr val="bg1"/>
                </a:solidFill>
              </a:rPr>
              <a:t>흑백화 </a:t>
            </a:r>
            <a:r>
              <a:rPr lang="en-US" altLang="ko-KR" sz="1800" dirty="0">
                <a:solidFill>
                  <a:schemeClr val="bg1"/>
                </a:solidFill>
              </a:rPr>
              <a:t>– </a:t>
            </a:r>
            <a:r>
              <a:rPr lang="ko-KR" altLang="en-US" sz="1800" dirty="0">
                <a:solidFill>
                  <a:schemeClr val="bg1"/>
                </a:solidFill>
              </a:rPr>
              <a:t>얼굴 영역 인식 </a:t>
            </a:r>
            <a:r>
              <a:rPr lang="en-US" altLang="ko-KR" sz="1800" dirty="0">
                <a:solidFill>
                  <a:schemeClr val="bg1"/>
                </a:solidFill>
              </a:rPr>
              <a:t>– </a:t>
            </a:r>
            <a:r>
              <a:rPr lang="ko-KR" altLang="en-US" sz="1800" dirty="0">
                <a:solidFill>
                  <a:schemeClr val="bg1"/>
                </a:solidFill>
              </a:rPr>
              <a:t>얼굴 인식된 이미지 </a:t>
            </a:r>
            <a:r>
              <a:rPr lang="ko-KR" altLang="en-US" sz="1800" dirty="0" err="1">
                <a:solidFill>
                  <a:schemeClr val="bg1"/>
                </a:solidFill>
              </a:rPr>
              <a:t>크롭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>
                <a:solidFill>
                  <a:schemeClr val="bg1"/>
                </a:solidFill>
              </a:rPr>
              <a:t>– </a:t>
            </a:r>
            <a:r>
              <a:rPr lang="ko-KR" altLang="en-US" sz="1800" dirty="0">
                <a:solidFill>
                  <a:schemeClr val="bg1"/>
                </a:solidFill>
              </a:rPr>
              <a:t>이미지 정규화</a:t>
            </a:r>
            <a:r>
              <a:rPr lang="en-US" altLang="ko-KR" sz="1800" dirty="0">
                <a:solidFill>
                  <a:schemeClr val="bg1"/>
                </a:solidFill>
              </a:rPr>
              <a:t>  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학습용 데이터와 테스트용 데이터로 분리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C8866EB-7645-4E77-B0AD-50209B973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21" y="2757487"/>
            <a:ext cx="8728789" cy="3875760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3F1C7887-D776-4F05-983C-799B77C7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21" y="2795587"/>
            <a:ext cx="8728788" cy="3869700"/>
          </a:xfrm>
          <a:prstGeom prst="rect">
            <a:avLst/>
          </a:prstGeom>
        </p:spPr>
      </p:pic>
      <p:pic>
        <p:nvPicPr>
          <p:cNvPr id="11" name="그림 10" descr="사람, 실내, 서있는, 남자이(가) 표시된 사진&#10;&#10;자동 생성된 설명">
            <a:extLst>
              <a:ext uri="{FF2B5EF4-FFF2-40B4-BE49-F238E27FC236}">
                <a16:creationId xmlns:a16="http://schemas.microsoft.com/office/drawing/2014/main" id="{0491122A-1828-400C-8EF8-8B8036384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76" y="2928682"/>
            <a:ext cx="3448224" cy="3441827"/>
          </a:xfrm>
          <a:prstGeom prst="rect">
            <a:avLst/>
          </a:prstGeom>
        </p:spPr>
      </p:pic>
      <p:pic>
        <p:nvPicPr>
          <p:cNvPr id="16" name="그림 15" descr="실내, 사람, 이빨, 양치질이(가) 표시된 사진&#10;&#10;자동 생성된 설명">
            <a:extLst>
              <a:ext uri="{FF2B5EF4-FFF2-40B4-BE49-F238E27FC236}">
                <a16:creationId xmlns:a16="http://schemas.microsoft.com/office/drawing/2014/main" id="{62F27956-460F-4EE6-92F0-BD355A055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45" y="2919156"/>
            <a:ext cx="3447171" cy="3441827"/>
          </a:xfrm>
          <a:prstGeom prst="rect">
            <a:avLst/>
          </a:prstGeom>
        </p:spPr>
      </p:pic>
      <p:pic>
        <p:nvPicPr>
          <p:cNvPr id="24" name="그림 23" descr="나이프이(가) 표시된 사진&#10;&#10;자동 생성된 설명">
            <a:extLst>
              <a:ext uri="{FF2B5EF4-FFF2-40B4-BE49-F238E27FC236}">
                <a16:creationId xmlns:a16="http://schemas.microsoft.com/office/drawing/2014/main" id="{3772B4D2-44DB-4A75-B5C6-403179862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17" y="3404831"/>
            <a:ext cx="8728788" cy="21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0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33810"/>
            <a:ext cx="10515600" cy="4759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Step 3. </a:t>
            </a:r>
            <a:r>
              <a:rPr lang="ko-KR" altLang="en-US" sz="1800" dirty="0">
                <a:solidFill>
                  <a:schemeClr val="bg1"/>
                </a:solidFill>
              </a:rPr>
              <a:t>표정 학습 모델 구축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학습 데이터와 테스트 데이터로 형태 변화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모델 구축</a:t>
            </a:r>
            <a:r>
              <a:rPr lang="en-US" altLang="ko-KR" sz="1800" dirty="0">
                <a:solidFill>
                  <a:schemeClr val="bg1"/>
                </a:solidFill>
              </a:rPr>
              <a:t>: </a:t>
            </a:r>
            <a:r>
              <a:rPr lang="ko-KR" altLang="en-US" sz="1800" dirty="0">
                <a:solidFill>
                  <a:schemeClr val="bg1"/>
                </a:solidFill>
              </a:rPr>
              <a:t>모델 생성 </a:t>
            </a:r>
            <a:r>
              <a:rPr lang="en-US" altLang="ko-KR" sz="1800" dirty="0">
                <a:solidFill>
                  <a:schemeClr val="bg1"/>
                </a:solidFill>
              </a:rPr>
              <a:t>– </a:t>
            </a:r>
            <a:r>
              <a:rPr lang="ko-KR" altLang="en-US" sz="1800" dirty="0" err="1">
                <a:solidFill>
                  <a:schemeClr val="bg1"/>
                </a:solidFill>
              </a:rPr>
              <a:t>컨볼루션층</a:t>
            </a:r>
            <a:r>
              <a:rPr lang="ko-KR" altLang="en-US" sz="1800" dirty="0">
                <a:solidFill>
                  <a:schemeClr val="bg1"/>
                </a:solidFill>
              </a:rPr>
              <a:t> 추가 </a:t>
            </a:r>
            <a:r>
              <a:rPr lang="en-US" altLang="ko-KR" sz="1800" dirty="0">
                <a:solidFill>
                  <a:schemeClr val="bg1"/>
                </a:solidFill>
              </a:rPr>
              <a:t>– </a:t>
            </a:r>
            <a:r>
              <a:rPr lang="ko-KR" altLang="en-US" sz="1800" dirty="0" err="1">
                <a:solidFill>
                  <a:schemeClr val="bg1"/>
                </a:solidFill>
              </a:rPr>
              <a:t>맥스풀링</a:t>
            </a:r>
            <a:r>
              <a:rPr lang="ko-KR" altLang="en-US" sz="1800" dirty="0">
                <a:solidFill>
                  <a:schemeClr val="bg1"/>
                </a:solidFill>
              </a:rPr>
              <a:t> 적용하여 이미지 특징 축소 </a:t>
            </a:r>
            <a:r>
              <a:rPr lang="en-US" altLang="ko-KR" sz="1800" dirty="0">
                <a:solidFill>
                  <a:schemeClr val="bg1"/>
                </a:solidFill>
              </a:rPr>
              <a:t>– </a:t>
            </a:r>
            <a:r>
              <a:rPr lang="ko-KR" altLang="en-US" sz="1800" dirty="0" err="1">
                <a:solidFill>
                  <a:schemeClr val="bg1"/>
                </a:solidFill>
              </a:rPr>
              <a:t>오버피팅</a:t>
            </a:r>
            <a:r>
              <a:rPr lang="ko-KR" altLang="en-US" sz="1800" dirty="0">
                <a:solidFill>
                  <a:schemeClr val="bg1"/>
                </a:solidFill>
              </a:rPr>
              <a:t> 피하기 위해 </a:t>
            </a:r>
            <a:r>
              <a:rPr lang="ko-KR" altLang="en-US" sz="1800" dirty="0" err="1">
                <a:solidFill>
                  <a:schemeClr val="bg1"/>
                </a:solidFill>
              </a:rPr>
              <a:t>드롭아웃</a:t>
            </a:r>
            <a:r>
              <a:rPr lang="ko-KR" altLang="en-US" sz="1800" dirty="0">
                <a:solidFill>
                  <a:schemeClr val="bg1"/>
                </a:solidFill>
              </a:rPr>
              <a:t> 실행 </a:t>
            </a:r>
            <a:r>
              <a:rPr lang="en-US" altLang="ko-KR" sz="1800" dirty="0">
                <a:solidFill>
                  <a:schemeClr val="bg1"/>
                </a:solidFill>
              </a:rPr>
              <a:t>– Flatten </a:t>
            </a:r>
            <a:r>
              <a:rPr lang="ko-KR" altLang="en-US" sz="1800" dirty="0">
                <a:solidFill>
                  <a:schemeClr val="bg1"/>
                </a:solidFill>
              </a:rPr>
              <a:t>함수 적용 위해 데이터 변환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</a:rPr>
              <a:t>모델 프레임 설정 </a:t>
            </a:r>
            <a:r>
              <a:rPr lang="en-US" altLang="ko-KR" sz="1800" dirty="0">
                <a:solidFill>
                  <a:schemeClr val="bg1"/>
                </a:solidFill>
              </a:rPr>
              <a:t>- </a:t>
            </a:r>
            <a:r>
              <a:rPr lang="ko-KR" altLang="en-US" sz="1800" dirty="0">
                <a:solidFill>
                  <a:schemeClr val="bg1"/>
                </a:solidFill>
              </a:rPr>
              <a:t>오차함수와 최적화 설정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ko-KR" alt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03. </a:t>
            </a:r>
            <a:r>
              <a:rPr lang="ko-KR" altLang="en-US" sz="3200" b="1" dirty="0">
                <a:solidFill>
                  <a:schemeClr val="bg1"/>
                </a:solidFill>
              </a:rPr>
              <a:t>알고리즘 설명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pic>
        <p:nvPicPr>
          <p:cNvPr id="13" name="그림 12" descr="조류, 꽃이(가) 표시된 사진&#10;&#10;자동 생성된 설명">
            <a:extLst>
              <a:ext uri="{FF2B5EF4-FFF2-40B4-BE49-F238E27FC236}">
                <a16:creationId xmlns:a16="http://schemas.microsoft.com/office/drawing/2014/main" id="{8EB78176-B988-45F1-8ED0-002E5271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1" y="2922707"/>
            <a:ext cx="8492349" cy="2946159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82186387-1BC8-471D-9560-4DC1863D1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50" y="3328987"/>
            <a:ext cx="9008628" cy="3283519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5AE5D2A8-ED5D-4231-927D-9DFD84CAE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40" y="3783230"/>
            <a:ext cx="8603350" cy="28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03. </a:t>
            </a:r>
            <a:r>
              <a:rPr lang="ko-KR" altLang="en-US" sz="3200" b="1" dirty="0">
                <a:solidFill>
                  <a:schemeClr val="bg1"/>
                </a:solidFill>
              </a:rPr>
              <a:t>알고리즘 설명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 descr="사람, 실내, 동물이(가) 표시된 사진&#10;&#10;자동 생성된 설명">
            <a:extLst>
              <a:ext uri="{FF2B5EF4-FFF2-40B4-BE49-F238E27FC236}">
                <a16:creationId xmlns:a16="http://schemas.microsoft.com/office/drawing/2014/main" id="{87F7D148-7A31-4138-8037-05299D6A7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31"/>
          <a:stretch/>
        </p:blipFill>
        <p:spPr>
          <a:xfrm>
            <a:off x="737434" y="670108"/>
            <a:ext cx="634382" cy="707486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8085920-2DE8-45E6-9C88-F908D730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16" y="1933810"/>
            <a:ext cx="10515600" cy="47590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문제 발생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표정 학습 모델 실행 오류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ko-KR" alt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6E98BF-7A03-4870-9AB1-0893668C22E4}"/>
              </a:ext>
            </a:extLst>
          </p:cNvPr>
          <p:cNvSpPr txBox="1"/>
          <p:nvPr/>
        </p:nvSpPr>
        <p:spPr>
          <a:xfrm>
            <a:off x="1367181" y="5056548"/>
            <a:ext cx="9637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분석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이미지의 크기를 동일하게 맞추는 리사이즈 과정에서 문제가 발생하여 학습 모델 실행에 오류가 생긴 것으로 예상 됨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936929B-1134-44F3-9D1D-09440E719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81" y="2661864"/>
            <a:ext cx="8835469" cy="20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" grpId="0" build="p"/>
      <p:bldP spid="25" grpId="0"/>
    </p:bldLst>
  </p:timing>
</p:sld>
</file>

<file path=ppt/theme/theme1.xml><?xml version="1.0" encoding="utf-8"?>
<a:theme xmlns:a="http://schemas.openxmlformats.org/drawingml/2006/main" name="1_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561</Words>
  <Application>Microsoft Office PowerPoint</Application>
  <PresentationFormat>와이드스크린</PresentationFormat>
  <Paragraphs>139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최지선</dc:creator>
  <cp:lastModifiedBy>최 지선</cp:lastModifiedBy>
  <cp:revision>53</cp:revision>
  <dcterms:created xsi:type="dcterms:W3CDTF">2018-12-06T23:06:39Z</dcterms:created>
  <dcterms:modified xsi:type="dcterms:W3CDTF">2020-06-24T08:32:15Z</dcterms:modified>
</cp:coreProperties>
</file>